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olors3.xml" ContentType="application/vnd.ms-office.chartcolorstyle+xml"/>
  <Override PartName="/ppt/charts/style1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3.xml" ContentType="application/vnd.ms-office.chartstyle+xml"/>
  <Override PartName="/ppt/charts/chart1.xml" ContentType="application/vnd.openxmlformats-officedocument.drawingml.chart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m.ad.falun.se\users\usersdir06\CJO33\Statistik\Bostadsbyggande\2023\LSS\prognos_LS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m.ad.falun.se\users\usersdir06\CJO33\Statistik\Bostadsbyggande\2023\LSS\prognos_LS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m.ad.falun.se\users\usersdir06\CJO33\Statistik\Bostadsbyggande\2023\LSS\prognos_LS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Prognos</a:t>
            </a:r>
            <a:r>
              <a:rPr lang="sv-SE" baseline="0"/>
              <a:t> antal personer med insats enligt LSS 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Blad1!$D$23:$O$23</c:f>
              <c:numCache>
                <c:formatCode>General</c:formatCode>
                <c:ptCount val="12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</c:numCache>
            </c:numRef>
          </c:cat>
          <c:val>
            <c:numRef>
              <c:f>Blad1!$D$24:$O$24</c:f>
              <c:numCache>
                <c:formatCode>0</c:formatCode>
                <c:ptCount val="12"/>
                <c:pt idx="0">
                  <c:v>473</c:v>
                </c:pt>
                <c:pt idx="1">
                  <c:v>474.84066216082249</c:v>
                </c:pt>
                <c:pt idx="2">
                  <c:v>477.44280571366028</c:v>
                </c:pt>
                <c:pt idx="3">
                  <c:v>480.30245888302773</c:v>
                </c:pt>
                <c:pt idx="4">
                  <c:v>482.9104576357679</c:v>
                </c:pt>
                <c:pt idx="5">
                  <c:v>484.98002581579738</c:v>
                </c:pt>
                <c:pt idx="6">
                  <c:v>486.48674841717082</c:v>
                </c:pt>
                <c:pt idx="7">
                  <c:v>487.23303443101605</c:v>
                </c:pt>
                <c:pt idx="8">
                  <c:v>488.15077558755007</c:v>
                </c:pt>
                <c:pt idx="9">
                  <c:v>490.22725296485748</c:v>
                </c:pt>
                <c:pt idx="10">
                  <c:v>492.0507518997718</c:v>
                </c:pt>
                <c:pt idx="11">
                  <c:v>494.16124659410946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7-4171-B2DD-4D147B591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14801152"/>
        <c:axId val="1114812312"/>
      </c:barChart>
      <c:catAx>
        <c:axId val="11148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14812312"/>
        <c:crosses val="autoZero"/>
        <c:auto val="1"/>
        <c:lblAlgn val="ctr"/>
        <c:lblOffset val="100"/>
        <c:noMultiLvlLbl val="0"/>
      </c:catAx>
      <c:valAx>
        <c:axId val="111481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1480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Prognos</a:t>
            </a:r>
            <a:r>
              <a:rPr lang="sv-SE" baseline="0"/>
              <a:t> ökning antal personer med insats enligt LSS 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Blad1!$D$23:$O$23</c:f>
              <c:numCache>
                <c:formatCode>General</c:formatCode>
                <c:ptCount val="12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</c:numCache>
            </c:numRef>
          </c:cat>
          <c:val>
            <c:numRef>
              <c:f>Blad1!$D$25:$O$25</c:f>
              <c:numCache>
                <c:formatCode>0</c:formatCode>
                <c:ptCount val="12"/>
                <c:pt idx="0">
                  <c:v>0</c:v>
                </c:pt>
                <c:pt idx="1">
                  <c:v>1.8406621608224896</c:v>
                </c:pt>
                <c:pt idx="2">
                  <c:v>4.4428057136602774</c:v>
                </c:pt>
                <c:pt idx="3">
                  <c:v>7.3024588830276969</c:v>
                </c:pt>
                <c:pt idx="4">
                  <c:v>9.9104576357679193</c:v>
                </c:pt>
                <c:pt idx="5">
                  <c:v>11.98002581579734</c:v>
                </c:pt>
                <c:pt idx="6">
                  <c:v>13.486748417170801</c:v>
                </c:pt>
                <c:pt idx="7">
                  <c:v>14.233034431016073</c:v>
                </c:pt>
                <c:pt idx="8">
                  <c:v>15.150775587550093</c:v>
                </c:pt>
                <c:pt idx="9">
                  <c:v>17.227252964857428</c:v>
                </c:pt>
                <c:pt idx="10">
                  <c:v>19.050751899771797</c:v>
                </c:pt>
                <c:pt idx="11">
                  <c:v>21.161246594109429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8-4B16-ACAF-BE2FB4F57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14801152"/>
        <c:axId val="1114812312"/>
      </c:barChart>
      <c:catAx>
        <c:axId val="11148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14812312"/>
        <c:crosses val="autoZero"/>
        <c:auto val="1"/>
        <c:lblAlgn val="ctr"/>
        <c:lblOffset val="100"/>
        <c:noMultiLvlLbl val="0"/>
      </c:catAx>
      <c:valAx>
        <c:axId val="111481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1480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Prognos</a:t>
            </a:r>
            <a:r>
              <a:rPr lang="sv-SE" baseline="0"/>
              <a:t> ökning antal personer med boendeinsats enligt LSS 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Blad1!$D$23:$O$23</c:f>
              <c:numCache>
                <c:formatCode>General</c:formatCode>
                <c:ptCount val="12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</c:numCache>
            </c:numRef>
          </c:cat>
          <c:val>
            <c:numRef>
              <c:f>Blad1!$D$26:$O$26</c:f>
              <c:numCache>
                <c:formatCode>0</c:formatCode>
                <c:ptCount val="12"/>
                <c:pt idx="0">
                  <c:v>0</c:v>
                </c:pt>
                <c:pt idx="1">
                  <c:v>0.50143954436069293</c:v>
                </c:pt>
                <c:pt idx="2">
                  <c:v>1.1329259279812334</c:v>
                </c:pt>
                <c:pt idx="3">
                  <c:v>2.0966457806783296</c:v>
                </c:pt>
                <c:pt idx="4">
                  <c:v>3.4192509236493152</c:v>
                </c:pt>
                <c:pt idx="5">
                  <c:v>4.2594578710455551</c:v>
                </c:pt>
                <c:pt idx="6">
                  <c:v>5.1252815493450896</c:v>
                </c:pt>
                <c:pt idx="7">
                  <c:v>5.3047039161253338</c:v>
                </c:pt>
                <c:pt idx="8">
                  <c:v>5.665179733145294</c:v>
                </c:pt>
                <c:pt idx="9">
                  <c:v>6.5876061140139939</c:v>
                </c:pt>
                <c:pt idx="10">
                  <c:v>7.4101441331258684</c:v>
                </c:pt>
                <c:pt idx="11">
                  <c:v>8.4344456817183016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3-43D1-9ADD-CE64EE908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114801152"/>
        <c:axId val="1114812312"/>
      </c:barChart>
      <c:catAx>
        <c:axId val="111480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14812312"/>
        <c:crosses val="autoZero"/>
        <c:auto val="1"/>
        <c:lblAlgn val="ctr"/>
        <c:lblOffset val="100"/>
        <c:noMultiLvlLbl val="0"/>
      </c:catAx>
      <c:valAx>
        <c:axId val="111481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1480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4AED69-9B1D-A74A-0CE4-B573FEFC5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AB6A042-7D35-3354-FD13-F5B22283A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BDE897-27D6-79BB-185C-949025629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78DD01-47DA-FD93-BE1E-463E920D0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C9907D-DD62-0DBA-B68B-82D60642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2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49604D-4098-DD2C-565F-C24F9B265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8E45226-F5AB-5150-382C-3FB117824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F52498-2589-BBEF-659C-B2982184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DDC5D8-7FB1-AA19-B4F0-A7D72A0C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82AFB2-D252-50E8-BCCB-2B822BB5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561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49C0E08-82E7-484A-D9E9-0097AEFAB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C9A4A98-D1BA-8E4F-2771-165A2DC2C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D52611-584B-6CEF-B5FC-D1BBF9E36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DC3CA22-5D9D-C40E-DCD9-6C9806F3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60C750-059F-4F24-964E-4FBF1319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98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2A462A-D2EB-3B8F-9971-651B61284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648575-F29F-9816-4370-688B67624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3EAE3F-073D-690A-EC32-89647E9F1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64ABF5-435C-33F2-D158-4117BD866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E0EA86-4103-CFFC-195C-3926A8AF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34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98A96C-C0DF-73FA-EFCB-F298194A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83D37A-989D-E72F-1D56-26EF21970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C62BB3-027D-C2AE-13FE-BD3FF627F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4CC730-948C-4309-5664-89866547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ECE3DE-D634-2109-8A7F-91C7FE3C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37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BFC1F0-B6C8-E4A8-F3FA-C294D31F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2B8E65-C684-3822-A96C-155113AD2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BB97F0C-E8E3-80BF-08B9-66B51FA68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3FEE01D-6861-48C0-9875-11E384C3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7989EC0-3BAE-9EC4-CE21-386A54F1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3A372A8-19E5-4E37-DF29-4C8EE204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8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A8D399-2297-5141-3D28-7D461C8B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3103F0-6B69-E096-D5C0-E985A244B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C675B93-08CB-E4C6-659B-10EE1E9A9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415DF1F-C7C9-B5AC-9ECD-FB3667C0E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ABFAAFB-29C5-B5FB-BC7C-3A9047370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F56F744-C2ED-A598-64DB-B6B8D8C4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9775D34-F00E-A5D7-99B6-27B06810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0BB3B67-1CB2-F5CE-286C-32CA6148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8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11DD3E-B99D-851F-34B3-B501C765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CA787E-4F8B-44F1-034F-ED4C9069E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AFF81C3-01AA-2418-6FF1-83BA2AA1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483D197-F11B-EA39-5538-D9A9AB7D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58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9AB989B-14F9-CE7C-986A-9B9C1C07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9CDA580-329C-29AB-34CE-6A370957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1C096E-1A61-34AD-C841-323C0CD2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331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81B079-00C4-33C5-67D9-A5DA09F5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B28B87-D3CF-E7F8-68C1-277C6D6D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124BEF-6D6C-E8DD-4BCD-C0286C0CB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315C8E-B9DB-EE71-7FC8-7A54794C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5C0B49-4F15-53A4-EC01-057CB116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738D069-E2CA-C84B-E99F-59C1D4CD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717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BAFB3A-0C6F-FB91-F058-73F24103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4BE7D25-688F-AB7D-2EA0-24F6A14E5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DD8DF8-8470-214A-BDED-2ED4BC533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3EA41D-156C-8DDA-0726-4FCC2E28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23E8BCD-42F6-D1F7-DD06-E8C23DA9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33C9696-37DA-B87F-850D-B80E0DE0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47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5F36831-C027-C383-030F-0B96BE21D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82F650-EFE1-91FC-9CA6-DD32DBA4B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EA77A3-E8D5-F8A3-171B-AD013AD67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7920-C15B-44EC-93E5-44002C15265E}" type="datetimeFigureOut">
              <a:rPr lang="sv-SE" smtClean="0"/>
              <a:t>2023-10-26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27256C-927D-BD67-9EA9-CB96B7EF8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BB9E4F-1BCE-B8AB-084E-53256C47D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69E6-6DAF-429E-9D1C-7DE86F63D0D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747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52843AF-5560-0B8F-5806-D7422F7BB9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1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C612635C-6A3E-4A80-BD55-FDFE040F36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430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0F4D7F3E-D9DD-4978-844C-F7839D974C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5892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3EF6E33B33FE40BCD0ADE4603D84F1" ma:contentTypeVersion="17" ma:contentTypeDescription="Skapa ett nytt dokument." ma:contentTypeScope="" ma:versionID="0e31bd1fc08e8ceefeae67b8774c97b8">
  <xsd:schema xmlns:xsd="http://www.w3.org/2001/XMLSchema" xmlns:xs="http://www.w3.org/2001/XMLSchema" xmlns:p="http://schemas.microsoft.com/office/2006/metadata/properties" xmlns:ns2="4b634e65-965d-4f44-8724-8933e6128f97" xmlns:ns3="eaff9761-31b3-404b-8476-c966b9697cee" targetNamespace="http://schemas.microsoft.com/office/2006/metadata/properties" ma:root="true" ma:fieldsID="69882a033113f0fdc84c2347c0859fe2" ns2:_="" ns3:_="">
    <xsd:import namespace="4b634e65-965d-4f44-8724-8933e6128f97"/>
    <xsd:import namespace="eaff9761-31b3-404b-8476-c966b9697c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34e65-965d-4f44-8724-8933e6128f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ac711ef0-d33f-45c5-8522-55000000d2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ff9761-31b3-404b-8476-c966b9697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bde6442-ad9a-4c92-8f3b-80630dae55be}" ma:internalName="TaxCatchAll" ma:showField="CatchAllData" ma:web="eaff9761-31b3-404b-8476-c966b9697c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b634e65-965d-4f44-8724-8933e6128f97">
      <Terms xmlns="http://schemas.microsoft.com/office/infopath/2007/PartnerControls"/>
    </lcf76f155ced4ddcb4097134ff3c332f>
    <TaxCatchAll xmlns="eaff9761-31b3-404b-8476-c966b9697cee" xsi:nil="true"/>
  </documentManagement>
</p:properties>
</file>

<file path=customXml/itemProps1.xml><?xml version="1.0" encoding="utf-8"?>
<ds:datastoreItem xmlns:ds="http://schemas.openxmlformats.org/officeDocument/2006/customXml" ds:itemID="{A0B79C3E-3863-4B3C-A240-5C3B3CC97C1E}"/>
</file>

<file path=customXml/itemProps2.xml><?xml version="1.0" encoding="utf-8"?>
<ds:datastoreItem xmlns:ds="http://schemas.openxmlformats.org/officeDocument/2006/customXml" ds:itemID="{36A5ECF0-7EC5-45B4-8480-AD3AC6B27C41}"/>
</file>

<file path=customXml/itemProps3.xml><?xml version="1.0" encoding="utf-8"?>
<ds:datastoreItem xmlns:ds="http://schemas.openxmlformats.org/officeDocument/2006/customXml" ds:itemID="{D864C40D-4641-4BBB-AD74-3DC0503730D2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Bredbild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Christer Johansson</dc:creator>
  <cp:lastModifiedBy>Christer Johansson</cp:lastModifiedBy>
  <cp:revision>1</cp:revision>
  <dcterms:created xsi:type="dcterms:W3CDTF">2023-10-26T09:55:28Z</dcterms:created>
  <dcterms:modified xsi:type="dcterms:W3CDTF">2023-10-26T09:57:31Z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0x0101005C3EF6E33B33FE40BCD0ADE4603D84F1</vt:lpwstr>
  </property>
</Properties>
</file>