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906000" cy="6858000" type="A4"/>
  <p:notesSz cx="6797675" cy="98742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33"/>
    <a:srgbClr val="1862AB"/>
    <a:srgbClr val="0033CC"/>
    <a:srgbClr val="326ABE"/>
    <a:srgbClr val="3272BE"/>
    <a:srgbClr val="3275BE"/>
    <a:srgbClr val="306AC0"/>
    <a:srgbClr val="2E83C2"/>
    <a:srgbClr val="3366C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557" y="3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550" y="-8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idhuvud_v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0943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075" name="sidhuvud_h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84963" y="1"/>
            <a:ext cx="1812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 dirty="0"/>
              <a:t>2015-05-27</a:t>
            </a:r>
          </a:p>
        </p:txBody>
      </p:sp>
      <p:sp>
        <p:nvSpPr>
          <p:cNvPr id="3076" name="sidfot_v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604237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/>
              <a:t>Minna Ridderstolpe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93437" y="9380538"/>
            <a:ext cx="604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03F1A724-DC2C-4914-AF46-D803EDFF403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87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746125"/>
            <a:ext cx="5330825" cy="369093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84" y="4690269"/>
            <a:ext cx="498653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54" name="sidfot_v_n"/>
          <p:cNvSpPr>
            <a:spLocks noChangeArrowheads="1"/>
          </p:cNvSpPr>
          <p:nvPr/>
        </p:nvSpPr>
        <p:spPr bwMode="auto">
          <a:xfrm>
            <a:off x="0" y="9380538"/>
            <a:ext cx="596684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sv-SE" sz="1200" dirty="0">
                <a:latin typeface="Times New Roman" charset="0"/>
              </a:rPr>
              <a:t>Minna Ridderstolpe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90290" y="9380538"/>
            <a:ext cx="604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fld id="{1CE0CDAB-8E91-4251-9523-5A6A99D7A74F}" type="slidenum">
              <a:rPr lang="sv-SE" sz="1200">
                <a:latin typeface="Times New Roman" charset="0"/>
              </a:rPr>
              <a:pPr algn="r"/>
              <a:t>‹#›</a:t>
            </a:fld>
            <a:endParaRPr lang="sv-SE" sz="1200">
              <a:latin typeface="Times New Roman" charset="0"/>
            </a:endParaRPr>
          </a:p>
        </p:txBody>
      </p:sp>
      <p:sp>
        <p:nvSpPr>
          <p:cNvPr id="8" name="sidhuvud_v_n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0943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sidhuvud_h_n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84963" y="1"/>
            <a:ext cx="1812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 dirty="0"/>
              <a:t>2015-05-27</a:t>
            </a:r>
          </a:p>
        </p:txBody>
      </p:sp>
    </p:spTree>
    <p:extLst>
      <p:ext uri="{BB962C8B-B14F-4D97-AF65-F5344CB8AC3E}">
        <p14:creationId xmlns:p14="http://schemas.microsoft.com/office/powerpoint/2010/main" val="1750743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1032"/>
          <p:cNvSpPr>
            <a:spLocks noChangeArrowheads="1"/>
          </p:cNvSpPr>
          <p:nvPr/>
        </p:nvSpPr>
        <p:spPr bwMode="auto">
          <a:xfrm>
            <a:off x="9337675" y="6261100"/>
            <a:ext cx="4064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fld id="{6077BA2F-4F97-47ED-BC04-84ECAD999CBA}" type="slidenum">
              <a:rPr lang="sv-SE" sz="12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sv-SE" sz="120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00" y="226800"/>
            <a:ext cx="914940" cy="12852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86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010400" y="381000"/>
            <a:ext cx="2081213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960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65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Languagetext_Bildbakgrund"/>
          <p:cNvSpPr txBox="1">
            <a:spLocks noChangeArrowheads="1"/>
          </p:cNvSpPr>
          <p:nvPr userDrawn="1"/>
        </p:nvSpPr>
        <p:spPr bwMode="auto">
          <a:xfrm>
            <a:off x="3088800" y="6458400"/>
            <a:ext cx="6094800" cy="23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6800" rIns="90000" bIns="0"/>
          <a:lstStyle/>
          <a:p>
            <a:pPr algn="r"/>
            <a:endParaRPr lang="sv-SE" sz="1400" dirty="0">
              <a:solidFill>
                <a:srgbClr val="003B7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3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97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4060825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75225" y="2057400"/>
            <a:ext cx="4062413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852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09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59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22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72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3087688" y="6459538"/>
            <a:ext cx="6096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760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329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4450" rIns="72000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Rubrikområde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44824"/>
            <a:ext cx="8275638" cy="402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44450" rIns="792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4"/>
            <a:endParaRPr lang="sv-S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337675" y="6261100"/>
            <a:ext cx="4064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fld id="{FE9CE125-4B7D-4DAD-AFDF-FC7D0B70E349}" type="slidenum">
              <a:rPr lang="sv-SE" sz="1200"/>
              <a:pPr>
                <a:spcBef>
                  <a:spcPct val="50000"/>
                </a:spcBef>
              </a:pPr>
              <a:t>‹#›</a:t>
            </a:fld>
            <a:endParaRPr lang="sv-SE" sz="1200"/>
          </a:p>
        </p:txBody>
      </p:sp>
      <p:sp>
        <p:nvSpPr>
          <p:cNvPr id="1038" name="Languagetext_Bildbakgrund"/>
          <p:cNvSpPr txBox="1">
            <a:spLocks noChangeArrowheads="1"/>
          </p:cNvSpPr>
          <p:nvPr/>
        </p:nvSpPr>
        <p:spPr bwMode="auto">
          <a:xfrm>
            <a:off x="2422800" y="6494463"/>
            <a:ext cx="2448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sv-SE" sz="1100" dirty="0"/>
              <a:t> </a:t>
            </a:r>
          </a:p>
        </p:txBody>
      </p:sp>
      <p:sp>
        <p:nvSpPr>
          <p:cNvPr id="1045" name="Blue_line"/>
          <p:cNvSpPr>
            <a:spLocks noChangeShapeType="1"/>
          </p:cNvSpPr>
          <p:nvPr/>
        </p:nvSpPr>
        <p:spPr bwMode="auto">
          <a:xfrm>
            <a:off x="2422800" y="6419850"/>
            <a:ext cx="6667200" cy="0"/>
          </a:xfrm>
          <a:prstGeom prst="line">
            <a:avLst/>
          </a:prstGeom>
          <a:noFill/>
          <a:ln w="57150">
            <a:solidFill>
              <a:srgbClr val="1862A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" name="DateText_Bildbakgrund"/>
          <p:cNvSpPr txBox="1">
            <a:spLocks noChangeArrowheads="1"/>
          </p:cNvSpPr>
          <p:nvPr userDrawn="1"/>
        </p:nvSpPr>
        <p:spPr bwMode="auto">
          <a:xfrm>
            <a:off x="3088800" y="6458400"/>
            <a:ext cx="6094800" cy="2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0000" bIns="46800">
            <a:spAutoFit/>
          </a:bodyPr>
          <a:lstStyle/>
          <a:p>
            <a:pPr algn="r"/>
            <a:endParaRPr lang="sv-SE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" y="5857200"/>
            <a:ext cx="1886400" cy="703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4D4D4D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0" b="33902"/>
          <a:stretch/>
        </p:blipFill>
        <p:spPr>
          <a:xfrm>
            <a:off x="15552" y="3733800"/>
            <a:ext cx="9906000" cy="3124200"/>
          </a:xfrm>
          <a:prstGeom prst="rect">
            <a:avLst/>
          </a:prstGeom>
        </p:spPr>
      </p:pic>
      <p:sp>
        <p:nvSpPr>
          <p:cNvPr id="30728" name="Platshållare för text 1"/>
          <p:cNvSpPr>
            <a:spLocks/>
          </p:cNvSpPr>
          <p:nvPr/>
        </p:nvSpPr>
        <p:spPr bwMode="auto">
          <a:xfrm>
            <a:off x="691200" y="2703600"/>
            <a:ext cx="77724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36000"/>
          <a:lstStyle/>
          <a:p>
            <a:pPr defTabSz="457200" eaLnBrk="1" hangingPunct="1">
              <a:lnSpc>
                <a:spcPts val="2500"/>
              </a:lnSpc>
            </a:pPr>
            <a:r>
              <a:rPr lang="sv-SE" sz="2100" dirty="0">
                <a:solidFill>
                  <a:schemeClr val="bg2"/>
                </a:solidFill>
              </a:rPr>
              <a:t>Utbildning om hur äldre personer kan skydda sig mot bedrägerier</a:t>
            </a:r>
          </a:p>
        </p:txBody>
      </p:sp>
      <p:sp>
        <p:nvSpPr>
          <p:cNvPr id="30729" name="Platshållare för text 1"/>
          <p:cNvSpPr>
            <a:spLocks/>
          </p:cNvSpPr>
          <p:nvPr/>
        </p:nvSpPr>
        <p:spPr bwMode="auto">
          <a:xfrm>
            <a:off x="685800" y="1447800"/>
            <a:ext cx="75438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36000" anchor="b"/>
          <a:lstStyle/>
          <a:p>
            <a:pPr defTabSz="457200" eaLnBrk="1" hangingPunct="1">
              <a:lnSpc>
                <a:spcPts val="3500"/>
              </a:lnSpc>
            </a:pPr>
            <a:r>
              <a:rPr lang="sv-SE" sz="4000" b="1" dirty="0">
                <a:solidFill>
                  <a:srgbClr val="1862AB"/>
                </a:solidFill>
              </a:rPr>
              <a:t>Försök inte lura mig</a:t>
            </a:r>
          </a:p>
        </p:txBody>
      </p:sp>
      <p:sp>
        <p:nvSpPr>
          <p:cNvPr id="30727" name="Blue_line"/>
          <p:cNvSpPr>
            <a:spLocks noChangeShapeType="1"/>
          </p:cNvSpPr>
          <p:nvPr/>
        </p:nvSpPr>
        <p:spPr bwMode="auto">
          <a:xfrm>
            <a:off x="0" y="3733800"/>
            <a:ext cx="9906000" cy="0"/>
          </a:xfrm>
          <a:prstGeom prst="line">
            <a:avLst/>
          </a:prstGeom>
          <a:noFill/>
          <a:ln w="241300">
            <a:solidFill>
              <a:srgbClr val="FF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Lite om utbildningspaketet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Öka din kunskap generellt om bedrägerier mot äldre</a:t>
            </a:r>
          </a:p>
          <a:p>
            <a:r>
              <a:rPr lang="sv-SE" dirty="0"/>
              <a:t>Avsnitt 1 ”Var på din vakt” handlar om brott som sker på allmän plats.</a:t>
            </a:r>
          </a:p>
          <a:p>
            <a:r>
              <a:rPr lang="sv-SE" dirty="0"/>
              <a:t>Avsnitt 2 ”Ditt hem är din borg” handlar om brott som sker vid eller i bostaden.</a:t>
            </a:r>
          </a:p>
          <a:p>
            <a:r>
              <a:rPr lang="sv-SE" dirty="0"/>
              <a:t>Avsnitt 3 ”Syna bluffen” handlar om brott där gärningspersoner påstår att de kommer från </a:t>
            </a:r>
            <a:r>
              <a:rPr lang="sv-SE"/>
              <a:t>ett företag.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692696"/>
            <a:ext cx="2204689" cy="69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32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Dagens agenda</a:t>
            </a:r>
          </a:p>
        </p:txBody>
      </p:sp>
      <p:sp>
        <p:nvSpPr>
          <p:cNvPr id="2" name="Vikt hörn 1"/>
          <p:cNvSpPr/>
          <p:nvPr/>
        </p:nvSpPr>
        <p:spPr bwMode="auto">
          <a:xfrm>
            <a:off x="632520" y="1412776"/>
            <a:ext cx="7704856" cy="3384376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Presentation </a:t>
            </a:r>
          </a:p>
          <a:p>
            <a:r>
              <a:rPr lang="sv-SE" dirty="0"/>
              <a:t>Allmänt om bedrägerier mot äldre personer</a:t>
            </a:r>
          </a:p>
          <a:p>
            <a:r>
              <a:rPr lang="sv-SE" dirty="0"/>
              <a:t>Paus</a:t>
            </a:r>
          </a:p>
          <a:p>
            <a:r>
              <a:rPr lang="sv-SE" dirty="0"/>
              <a:t>Hur du upptäcker bedrägeri och hur du skyddar dig</a:t>
            </a:r>
          </a:p>
          <a:p>
            <a:r>
              <a:rPr lang="sv-SE" dirty="0"/>
              <a:t>Avslutning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Vad är ett bedrägeri?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04528" y="1412776"/>
            <a:ext cx="8275638" cy="402257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Det är ett vilseledande som innebär att gärningspersonen:</a:t>
            </a:r>
          </a:p>
          <a:p>
            <a:r>
              <a:rPr lang="sv-SE" dirty="0"/>
              <a:t>Framkallar en oriktig föreställning hos brottsoffret.</a:t>
            </a:r>
          </a:p>
          <a:p>
            <a:r>
              <a:rPr lang="sv-SE" dirty="0"/>
              <a:t>Förstärker en oriktig föreställning som offret redan hyser.</a:t>
            </a:r>
          </a:p>
          <a:p>
            <a:r>
              <a:rPr lang="sv-SE" dirty="0"/>
              <a:t>Vidmakthåller en oriktig föreställning som offret redan hyser.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Ett bedrägeri har även ekonomisk vinning för gärningsperson och ekonomisk förlust för brottsoffret.</a:t>
            </a:r>
          </a:p>
          <a:p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3212976"/>
            <a:ext cx="2592288" cy="145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84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Anmälda bedrägerier mot äldre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04528" y="1412776"/>
            <a:ext cx="8275638" cy="4022576"/>
          </a:xfrm>
        </p:spPr>
        <p:txBody>
          <a:bodyPr/>
          <a:lstStyle/>
          <a:p>
            <a:r>
              <a:rPr lang="sv-SE" dirty="0"/>
              <a:t>Det anmäls 8 500 bedrägerier per månad i Sverige.</a:t>
            </a:r>
          </a:p>
          <a:p>
            <a:r>
              <a:rPr lang="sv-SE" dirty="0"/>
              <a:t>120 av dessa riktas mot äldre personer, dvs. en procent</a:t>
            </a:r>
          </a:p>
          <a:p>
            <a:r>
              <a:rPr lang="sv-SE" dirty="0"/>
              <a:t>Bedrägerierna sker oftast mitt på dagen i större städer.</a:t>
            </a:r>
          </a:p>
          <a:p>
            <a:r>
              <a:rPr lang="sv-SE" dirty="0"/>
              <a:t>Det finns inget tydligt mönster på hur gärningspersonerna ser ut.</a:t>
            </a:r>
          </a:p>
          <a:p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357362"/>
            <a:ext cx="3744416" cy="210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71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Ålderns betydelse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72680" y="3717032"/>
            <a:ext cx="8275638" cy="4022576"/>
          </a:xfrm>
        </p:spPr>
        <p:txBody>
          <a:bodyPr/>
          <a:lstStyle/>
          <a:p>
            <a:r>
              <a:rPr lang="sv-SE" dirty="0"/>
              <a:t>Medelåldern för utsatta äldre är 82 år.</a:t>
            </a:r>
          </a:p>
          <a:p>
            <a:r>
              <a:rPr lang="sv-SE" dirty="0"/>
              <a:t>Äldre är sociala och hjälpsamma.</a:t>
            </a:r>
          </a:p>
          <a:p>
            <a:r>
              <a:rPr lang="sv-SE" dirty="0"/>
              <a:t>Äldre är mest aktiva under dagtid.</a:t>
            </a:r>
          </a:p>
          <a:p>
            <a:r>
              <a:rPr lang="sv-SE" dirty="0"/>
              <a:t>Äldre har ibland/ofta sviktande fysik.</a:t>
            </a:r>
          </a:p>
          <a:p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1382192"/>
            <a:ext cx="371655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21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Gärningspersoners tillvägagångssätt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Hembesök</a:t>
            </a:r>
          </a:p>
          <a:p>
            <a:r>
              <a:rPr lang="sv-SE" dirty="0"/>
              <a:t>Kontakt på allmän plats</a:t>
            </a:r>
          </a:p>
          <a:p>
            <a:r>
              <a:rPr lang="sv-SE" dirty="0"/>
              <a:t>Telefonsamtal</a:t>
            </a:r>
          </a:p>
          <a:p>
            <a:r>
              <a:rPr lang="sv-SE" dirty="0"/>
              <a:t>Samla personuppgifter och kontouppgifter</a:t>
            </a:r>
          </a:p>
          <a:p>
            <a:endParaRPr lang="sv-SE" dirty="0"/>
          </a:p>
          <a:p>
            <a:r>
              <a:rPr lang="sv-SE" dirty="0"/>
              <a:t>Äldre människor anmäler sällan försök till bedrägeri.</a:t>
            </a:r>
          </a:p>
          <a:p>
            <a:r>
              <a:rPr lang="sv-SE" dirty="0"/>
              <a:t>Runt 70 procent av brotten fullbordas.</a:t>
            </a:r>
          </a:p>
          <a:p>
            <a:endParaRPr lang="sv-S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700808"/>
            <a:ext cx="3314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5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gör polisen?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18516" y="1628800"/>
            <a:ext cx="8275638" cy="4022576"/>
          </a:xfrm>
        </p:spPr>
        <p:txBody>
          <a:bodyPr/>
          <a:lstStyle/>
          <a:p>
            <a:r>
              <a:rPr lang="sv-SE" sz="1400" dirty="0"/>
              <a:t>Du gör en anmälan så fort som möjligt:</a:t>
            </a:r>
          </a:p>
          <a:p>
            <a:pPr lvl="1"/>
            <a:r>
              <a:rPr lang="sv-SE" sz="1400" dirty="0"/>
              <a:t>Akut 112</a:t>
            </a:r>
          </a:p>
          <a:p>
            <a:pPr lvl="1"/>
            <a:r>
              <a:rPr lang="sv-SE" sz="1400" dirty="0"/>
              <a:t>Polisstation</a:t>
            </a:r>
          </a:p>
          <a:p>
            <a:pPr lvl="1"/>
            <a:r>
              <a:rPr lang="sv-SE" sz="1400" dirty="0"/>
              <a:t>114 14</a:t>
            </a:r>
          </a:p>
          <a:p>
            <a:r>
              <a:rPr lang="sv-SE" sz="1400" dirty="0"/>
              <a:t>En förundersökning startar och utredningen får hög prioritet för att det är ett brott mot äldre.</a:t>
            </a:r>
          </a:p>
          <a:p>
            <a:r>
              <a:rPr lang="sv-SE" sz="1400" dirty="0"/>
              <a:t>Polisen säkrar bevis bland annat genom att:</a:t>
            </a:r>
          </a:p>
          <a:p>
            <a:pPr lvl="1"/>
            <a:r>
              <a:rPr lang="sv-SE" sz="1400" dirty="0"/>
              <a:t>Begära in kontoutdrag, övervakningsfilm och telefonlistor</a:t>
            </a:r>
          </a:p>
          <a:p>
            <a:pPr lvl="1"/>
            <a:r>
              <a:rPr lang="sv-SE" sz="1400" dirty="0"/>
              <a:t>Göra en teknisk undersökning efter spår som fingeravtryck och DNA</a:t>
            </a:r>
          </a:p>
          <a:p>
            <a:pPr lvl="1"/>
            <a:r>
              <a:rPr lang="sv-SE" sz="1400" dirty="0"/>
              <a:t>Håller förhör med alla berörda</a:t>
            </a:r>
          </a:p>
          <a:p>
            <a:pPr lvl="1"/>
            <a:r>
              <a:rPr lang="sv-SE" sz="1400" dirty="0"/>
              <a:t>Visar fotokonfrontationer.</a:t>
            </a:r>
          </a:p>
          <a:p>
            <a:r>
              <a:rPr lang="sv-SE" sz="1400" dirty="0"/>
              <a:t>Om bevisningen räcker redovisas ärendet för åklagaren som åtalar gärningspersonen.</a:t>
            </a:r>
          </a:p>
          <a:p>
            <a:r>
              <a:rPr lang="sv-SE" sz="1400" dirty="0"/>
              <a:t>Rättegång i tingsrätten där bevisningen framförs muntligt. </a:t>
            </a:r>
          </a:p>
          <a:p>
            <a:r>
              <a:rPr lang="sv-SE" sz="1400" dirty="0"/>
              <a:t>Domstolen friar eller fäller och frågan om skadestånd avgörs.</a:t>
            </a:r>
          </a:p>
          <a:p>
            <a:endParaRPr lang="sv-SE" sz="1400" dirty="0"/>
          </a:p>
          <a:p>
            <a:pPr marL="0" indent="0">
              <a:buNone/>
            </a:pPr>
            <a:r>
              <a:rPr lang="sv-SE" sz="1400" dirty="0"/>
              <a:t>Det finns möjlighet till stöd – ansök om ett målsägandebiträde. Ta upp frågan med polis eller åklagare.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0" y="548680"/>
            <a:ext cx="42875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17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Kort bensträckare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1196752"/>
            <a:ext cx="4358721" cy="377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764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Polise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33"/>
      </a:accent1>
      <a:accent2>
        <a:srgbClr val="1862A8"/>
      </a:accent2>
      <a:accent3>
        <a:srgbClr val="FFFFFF"/>
      </a:accent3>
      <a:accent4>
        <a:srgbClr val="000000"/>
      </a:accent4>
      <a:accent5>
        <a:srgbClr val="FFE2AD"/>
      </a:accent5>
      <a:accent6>
        <a:srgbClr val="155898"/>
      </a:accent6>
      <a:hlink>
        <a:srgbClr val="CC0033"/>
      </a:hlink>
      <a:folHlink>
        <a:srgbClr val="AED2F8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4BA4F5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4394DE"/>
        </a:accent6>
        <a:hlink>
          <a:srgbClr val="FF7E2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33"/>
        </a:accent1>
        <a:accent2>
          <a:srgbClr val="326ABE"/>
        </a:accent2>
        <a:accent3>
          <a:srgbClr val="FFFFFF"/>
        </a:accent3>
        <a:accent4>
          <a:srgbClr val="000000"/>
        </a:accent4>
        <a:accent5>
          <a:srgbClr val="FFE2AD"/>
        </a:accent5>
        <a:accent6>
          <a:srgbClr val="2C5FAC"/>
        </a:accent6>
        <a:hlink>
          <a:srgbClr val="FF0033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376</Words>
  <Application>Microsoft Office PowerPoint</Application>
  <PresentationFormat>A4 (210 x 297 mm)</PresentationFormat>
  <Paragraphs>57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Office-tema</vt:lpstr>
      <vt:lpstr>PowerPoint-presentation</vt:lpstr>
      <vt:lpstr>Lite om utbildningspaketet</vt:lpstr>
      <vt:lpstr>Dagens agenda</vt:lpstr>
      <vt:lpstr>Vad är ett bedrägeri?</vt:lpstr>
      <vt:lpstr>Anmälda bedrägerier mot äldre</vt:lpstr>
      <vt:lpstr>Ålderns betydelse</vt:lpstr>
      <vt:lpstr>Gärningspersoners tillvägagångssätt</vt:lpstr>
      <vt:lpstr>Vad gör polisen?</vt:lpstr>
      <vt:lpstr>PowerPoint-presentation</vt:lpstr>
    </vt:vector>
  </TitlesOfParts>
  <Company>Polisen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Polisen - presentationsmall, liggande</dc:title>
  <dc:creator>Bernt Caspersson</dc:creator>
  <cp:lastModifiedBy>Ulrika Gustafsson-Lindberg</cp:lastModifiedBy>
  <cp:revision>182</cp:revision>
  <cp:lastPrinted>2014-10-01T07:36:37Z</cp:lastPrinted>
  <dcterms:created xsi:type="dcterms:W3CDTF">2000-05-10T13:40:47Z</dcterms:created>
  <dcterms:modified xsi:type="dcterms:W3CDTF">2018-10-10T14:33:22Z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P_presentationsmall">
    <vt:lpwstr>officiell2</vt:lpwstr>
  </property>
  <property fmtid="{D5CDD505-2E9C-101B-9397-08002B2CF9AE}" pid="3" name="RP_organisation">
    <vt:lpwstr>Kommunikationsavdelningen</vt:lpwstr>
  </property>
  <property fmtid="{D5CDD505-2E9C-101B-9397-08002B2CF9AE}" pid="4" name="RP_ver">
    <vt:lpwstr>3</vt:lpwstr>
  </property>
  <property fmtid="{D5CDD505-2E9C-101B-9397-08002B2CF9AE}" pid="5" name="RP_orientering">
    <vt:lpwstr>liggande</vt:lpwstr>
  </property>
  <property fmtid="{D5CDD505-2E9C-101B-9397-08002B2CF9AE}" pid="6" name="RP_polisenlogo">
    <vt:lpwstr>ja</vt:lpwstr>
  </property>
  <property fmtid="{D5CDD505-2E9C-101B-9397-08002B2CF9AE}" pid="7" name="Pol_2015">
    <vt:lpwstr>ja</vt:lpwstr>
  </property>
  <property fmtid="{D5CDD505-2E9C-101B-9397-08002B2CF9AE}" pid="8" name="RP_Arbetsbok">
    <vt:lpwstr>RP_Presentation</vt:lpwstr>
  </property>
  <property fmtid="{D5CDD505-2E9C-101B-9397-08002B2CF9AE}" pid="9" name="EK_Datum_Visible">
    <vt:lpwstr>nej</vt:lpwstr>
  </property>
  <property fmtid="{D5CDD505-2E9C-101B-9397-08002B2CF9AE}" pid="10" name="EK_Namn_Visible">
    <vt:lpwstr>nej</vt:lpwstr>
  </property>
  <property fmtid="{D5CDD505-2E9C-101B-9397-08002B2CF9AE}" pid="11" name="EK_Division_Visible">
    <vt:lpwstr>nej</vt:lpwstr>
  </property>
  <property fmtid="{D5CDD505-2E9C-101B-9397-08002B2CF9AE}" pid="12" name="EK_Myndighet_Visible">
    <vt:lpwstr>nej</vt:lpwstr>
  </property>
  <property fmtid="{D5CDD505-2E9C-101B-9397-08002B2CF9AE}" pid="13" name="EK_Namn_H_Visible">
    <vt:lpwstr>ja</vt:lpwstr>
  </property>
  <property fmtid="{D5CDD505-2E9C-101B-9397-08002B2CF9AE}" pid="14" name="EK_Division_H_Visible">
    <vt:lpwstr>nej</vt:lpwstr>
  </property>
  <property fmtid="{D5CDD505-2E9C-101B-9397-08002B2CF9AE}" pid="15" name="EK_Arbenhet_under_logo">
    <vt:lpwstr>nej</vt:lpwstr>
  </property>
  <property fmtid="{D5CDD505-2E9C-101B-9397-08002B2CF9AE}" pid="16" name="EK_Org_under_logo">
    <vt:lpwstr>nej</vt:lpwstr>
  </property>
  <property fmtid="{D5CDD505-2E9C-101B-9397-08002B2CF9AE}" pid="17" name="RP_Stödrubrik">
    <vt:lpwstr/>
  </property>
  <property fmtid="{D5CDD505-2E9C-101B-9397-08002B2CF9AE}" pid="18" name="RP_InkluderaRubrikSida">
    <vt:lpwstr>nej</vt:lpwstr>
  </property>
  <property fmtid="{D5CDD505-2E9C-101B-9397-08002B2CF9AE}" pid="19" name="RP_Språk">
    <vt:lpwstr>3</vt:lpwstr>
  </property>
  <property fmtid="{D5CDD505-2E9C-101B-9397-08002B2CF9AE}" pid="20" name="RP_Datum">
    <vt:lpwstr>2015-05-27</vt:lpwstr>
  </property>
  <property fmtid="{D5CDD505-2E9C-101B-9397-08002B2CF9AE}" pid="21" name="RP_Arbetsenhet">
    <vt:lpwstr/>
  </property>
  <property fmtid="{D5CDD505-2E9C-101B-9397-08002B2CF9AE}" pid="22" name="RP_Underenhet">
    <vt:lpwstr/>
  </property>
  <property fmtid="{D5CDD505-2E9C-101B-9397-08002B2CF9AE}" pid="23" name="RP_Namn">
    <vt:lpwstr>Minna Ridderstolpe</vt:lpwstr>
  </property>
  <property fmtid="{D5CDD505-2E9C-101B-9397-08002B2CF9AE}" pid="24" name="RP_Myndighet">
    <vt:lpwstr>Kommunikationsavdelningen</vt:lpwstr>
  </property>
  <property fmtid="{D5CDD505-2E9C-101B-9397-08002B2CF9AE}" pid="25" name="RP_Bokstav">
    <vt:lpwstr>KA</vt:lpwstr>
  </property>
</Properties>
</file>